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92" r:id="rId5"/>
    <p:sldId id="275" r:id="rId6"/>
    <p:sldId id="276" r:id="rId7"/>
    <p:sldId id="277" r:id="rId8"/>
    <p:sldId id="278" r:id="rId9"/>
    <p:sldId id="294" r:id="rId10"/>
    <p:sldId id="281" r:id="rId11"/>
    <p:sldId id="296" r:id="rId12"/>
    <p:sldId id="297" r:id="rId13"/>
    <p:sldId id="298" r:id="rId14"/>
    <p:sldId id="299" r:id="rId15"/>
    <p:sldId id="300" r:id="rId16"/>
    <p:sldId id="301" r:id="rId17"/>
    <p:sldId id="302" r:id="rId18"/>
    <p:sldId id="303" r:id="rId19"/>
    <p:sldId id="304" r:id="rId20"/>
    <p:sldId id="305" r:id="rId21"/>
    <p:sldId id="306" r:id="rId22"/>
    <p:sldId id="308" r:id="rId23"/>
    <p:sldId id="311" r:id="rId24"/>
    <p:sldId id="312" r:id="rId25"/>
    <p:sldId id="293" r:id="rId26"/>
    <p:sldId id="313" r:id="rId27"/>
    <p:sldId id="288" r:id="rId28"/>
    <p:sldId id="28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0" d="100"/>
          <a:sy n="60" d="100"/>
        </p:scale>
        <p:origin x="840" y="4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4/5/2024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668874" y="1594081"/>
            <a:ext cx="5498548" cy="2183669"/>
          </a:xfrm>
        </p:spPr>
        <p:txBody>
          <a:bodyPr/>
          <a:lstStyle/>
          <a:p>
            <a:r>
              <a:rPr lang="en-US" altLang="zh-CN" dirty="0"/>
              <a:t>Media campaign </a:t>
            </a:r>
            <a:br>
              <a:rPr lang="en-US" altLang="zh-CN" dirty="0"/>
            </a:br>
            <a:r>
              <a:rPr lang="en-US" altLang="zh-CN" dirty="0"/>
              <a:t>cost Prediction</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39191" y="4157524"/>
            <a:ext cx="3660130" cy="1626588"/>
          </a:xfrm>
        </p:spPr>
        <p:txBody>
          <a:bodyPr/>
          <a:lstStyle/>
          <a:p>
            <a:r>
              <a:rPr lang="en-US" dirty="0"/>
              <a:t>Group 2:</a:t>
            </a:r>
          </a:p>
          <a:p>
            <a:r>
              <a:rPr lang="en-US" dirty="0" err="1"/>
              <a:t>Ashishkumar</a:t>
            </a:r>
            <a:r>
              <a:rPr lang="en-US" dirty="0"/>
              <a:t> Trada (N01580242)</a:t>
            </a:r>
          </a:p>
          <a:p>
            <a:r>
              <a:rPr lang="en-US" dirty="0"/>
              <a:t>Dhruv Patel (N01578896)</a:t>
            </a:r>
          </a:p>
          <a:p>
            <a:r>
              <a:rPr lang="en-US" dirty="0"/>
              <a:t>Yug </a:t>
            </a:r>
            <a:r>
              <a:rPr lang="en-US" dirty="0" err="1"/>
              <a:t>Sutariya</a:t>
            </a:r>
            <a:r>
              <a:rPr lang="en-US" dirty="0"/>
              <a:t> (N01580206)</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C2AA-F5EB-D009-5E9D-C63E19D6CC58}"/>
              </a:ext>
            </a:extLst>
          </p:cNvPr>
          <p:cNvSpPr>
            <a:spLocks noGrp="1"/>
          </p:cNvSpPr>
          <p:nvPr>
            <p:ph type="title"/>
          </p:nvPr>
        </p:nvSpPr>
        <p:spPr>
          <a:xfrm>
            <a:off x="587828" y="507076"/>
            <a:ext cx="6419027" cy="1115434"/>
          </a:xfrm>
        </p:spPr>
        <p:txBody>
          <a:bodyPr/>
          <a:lstStyle/>
          <a:p>
            <a:r>
              <a:rPr lang="en-US" dirty="0"/>
              <a:t>promotion name on cost</a:t>
            </a:r>
          </a:p>
        </p:txBody>
      </p:sp>
      <p:sp>
        <p:nvSpPr>
          <p:cNvPr id="5" name="Slide Number Placeholder 4">
            <a:extLst>
              <a:ext uri="{FF2B5EF4-FFF2-40B4-BE49-F238E27FC236}">
                <a16:creationId xmlns:a16="http://schemas.microsoft.com/office/drawing/2014/main" id="{15EC960B-C630-82B0-9007-19B1046FA2A8}"/>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4098" name="Picture 2">
            <a:extLst>
              <a:ext uri="{FF2B5EF4-FFF2-40B4-BE49-F238E27FC236}">
                <a16:creationId xmlns:a16="http://schemas.microsoft.com/office/drawing/2014/main" id="{B4E45BD1-507F-8A50-3E10-F0C7BF9DB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61" y="1466741"/>
            <a:ext cx="6539023" cy="46115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E29C1D4-A71C-647E-9734-4C300B3A5FD8}"/>
              </a:ext>
            </a:extLst>
          </p:cNvPr>
          <p:cNvSpPr txBox="1"/>
          <p:nvPr/>
        </p:nvSpPr>
        <p:spPr>
          <a:xfrm>
            <a:off x="7503928" y="1451837"/>
            <a:ext cx="3830379" cy="923330"/>
          </a:xfrm>
          <a:prstGeom prst="rect">
            <a:avLst/>
          </a:prstGeom>
          <a:noFill/>
        </p:spPr>
        <p:txBody>
          <a:bodyPr wrap="square">
            <a:spAutoFit/>
          </a:bodyPr>
          <a:lstStyle/>
          <a:p>
            <a:r>
              <a:rPr lang="en-US" dirty="0"/>
              <a:t>The bar chart reveals significant variations in average cost across different promotion names.</a:t>
            </a:r>
          </a:p>
        </p:txBody>
      </p:sp>
      <p:sp>
        <p:nvSpPr>
          <p:cNvPr id="13" name="TextBox 12">
            <a:extLst>
              <a:ext uri="{FF2B5EF4-FFF2-40B4-BE49-F238E27FC236}">
                <a16:creationId xmlns:a16="http://schemas.microsoft.com/office/drawing/2014/main" id="{DD0572E5-E2CB-F07A-15F2-905E6E317192}"/>
              </a:ext>
            </a:extLst>
          </p:cNvPr>
          <p:cNvSpPr txBox="1"/>
          <p:nvPr/>
        </p:nvSpPr>
        <p:spPr>
          <a:xfrm>
            <a:off x="7503928" y="2517431"/>
            <a:ext cx="3436974" cy="1200329"/>
          </a:xfrm>
          <a:prstGeom prst="rect">
            <a:avLst/>
          </a:prstGeom>
          <a:noFill/>
        </p:spPr>
        <p:txBody>
          <a:bodyPr wrap="square">
            <a:spAutoFit/>
          </a:bodyPr>
          <a:lstStyle/>
          <a:p>
            <a:r>
              <a:rPr lang="en-US" dirty="0"/>
              <a:t>The average cost of promotions varies significantly depending on the promotion name. </a:t>
            </a:r>
          </a:p>
          <a:p>
            <a:r>
              <a:rPr lang="en-US" dirty="0"/>
              <a:t>means positive relationship</a:t>
            </a:r>
          </a:p>
        </p:txBody>
      </p:sp>
    </p:spTree>
    <p:extLst>
      <p:ext uri="{BB962C8B-B14F-4D97-AF65-F5344CB8AC3E}">
        <p14:creationId xmlns:p14="http://schemas.microsoft.com/office/powerpoint/2010/main" val="105105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FD779-97A1-7A93-013E-963657F57E8D}"/>
              </a:ext>
            </a:extLst>
          </p:cNvPr>
          <p:cNvSpPr>
            <a:spLocks noGrp="1"/>
          </p:cNvSpPr>
          <p:nvPr>
            <p:ph type="title"/>
          </p:nvPr>
        </p:nvSpPr>
        <p:spPr/>
        <p:txBody>
          <a:bodyPr/>
          <a:lstStyle/>
          <a:p>
            <a:r>
              <a:rPr lang="en-US" dirty="0"/>
              <a:t>Store country</a:t>
            </a:r>
          </a:p>
        </p:txBody>
      </p:sp>
      <p:sp>
        <p:nvSpPr>
          <p:cNvPr id="5" name="Slide Number Placeholder 4">
            <a:extLst>
              <a:ext uri="{FF2B5EF4-FFF2-40B4-BE49-F238E27FC236}">
                <a16:creationId xmlns:a16="http://schemas.microsoft.com/office/drawing/2014/main" id="{2403328D-4C8E-7DA8-E6BF-E9AB24137D28}"/>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5122" name="Picture 2">
            <a:extLst>
              <a:ext uri="{FF2B5EF4-FFF2-40B4-BE49-F238E27FC236}">
                <a16:creationId xmlns:a16="http://schemas.microsoft.com/office/drawing/2014/main" id="{842DF4A1-B090-3E73-FF93-C4C47C09C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9" y="1622509"/>
            <a:ext cx="5863855" cy="40021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A4E775F-F820-F0FB-FD7E-C3B523E13A72}"/>
              </a:ext>
            </a:extLst>
          </p:cNvPr>
          <p:cNvSpPr txBox="1"/>
          <p:nvPr/>
        </p:nvSpPr>
        <p:spPr>
          <a:xfrm>
            <a:off x="6981036" y="1956391"/>
            <a:ext cx="4049507" cy="646331"/>
          </a:xfrm>
          <a:prstGeom prst="rect">
            <a:avLst/>
          </a:prstGeom>
        </p:spPr>
        <p:txBody>
          <a:bodyPr wrap="none" rtlCol="0">
            <a:spAutoFit/>
          </a:bodyPr>
          <a:lstStyle/>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Store media cost does not affect by </a:t>
            </a:r>
          </a:p>
          <a:p>
            <a:pPr marL="285750" indent="-285750">
              <a:lnSpc>
                <a:spcPct val="100000"/>
              </a:lnSpc>
              <a:spcBef>
                <a:spcPts val="0"/>
              </a:spcBef>
              <a:buFont typeface="Arial" panose="020B0604020202020204" pitchFamily="34" charset="0"/>
              <a:buChar char="•"/>
            </a:pPr>
            <a:r>
              <a:rPr lang="en-US" dirty="0">
                <a:latin typeface="Posterama" panose="020B0504020200020000" pitchFamily="34" charset="0"/>
                <a:ea typeface="微软雅黑"/>
                <a:cs typeface="Posterama" panose="020B0504020200020000" pitchFamily="34" charset="0"/>
              </a:rPr>
              <a:t>the store location</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55315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7554-8EA0-C49F-6741-F04EA767DB9E}"/>
              </a:ext>
            </a:extLst>
          </p:cNvPr>
          <p:cNvSpPr>
            <a:spLocks noGrp="1"/>
          </p:cNvSpPr>
          <p:nvPr>
            <p:ph type="title"/>
          </p:nvPr>
        </p:nvSpPr>
        <p:spPr/>
        <p:txBody>
          <a:bodyPr/>
          <a:lstStyle/>
          <a:p>
            <a:r>
              <a:rPr lang="en-US" dirty="0"/>
              <a:t>Customer features</a:t>
            </a:r>
          </a:p>
        </p:txBody>
      </p:sp>
      <p:sp>
        <p:nvSpPr>
          <p:cNvPr id="5" name="Slide Number Placeholder 4">
            <a:extLst>
              <a:ext uri="{FF2B5EF4-FFF2-40B4-BE49-F238E27FC236}">
                <a16:creationId xmlns:a16="http://schemas.microsoft.com/office/drawing/2014/main" id="{0E450D92-695B-9B32-4891-DAC4C0A5244D}"/>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6146" name="Picture 2">
            <a:extLst>
              <a:ext uri="{FF2B5EF4-FFF2-40B4-BE49-F238E27FC236}">
                <a16:creationId xmlns:a16="http://schemas.microsoft.com/office/drawing/2014/main" id="{2E3158E7-BF84-DD61-AB69-CD8F22FC5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361189"/>
            <a:ext cx="7524750"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4817-F6BC-4B09-1594-7C34E7C0840F}"/>
              </a:ext>
            </a:extLst>
          </p:cNvPr>
          <p:cNvSpPr txBox="1"/>
          <p:nvPr/>
        </p:nvSpPr>
        <p:spPr>
          <a:xfrm>
            <a:off x="8389087" y="1361189"/>
            <a:ext cx="2934587" cy="1200329"/>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sz="2400" dirty="0"/>
              <a:t>Customer data does not affect the cost of media</a:t>
            </a:r>
            <a:endParaRPr lang="en-US" sz="24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391107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08BF7-9B57-8A32-956B-41E4AAC1E80A}"/>
              </a:ext>
            </a:extLst>
          </p:cNvPr>
          <p:cNvSpPr>
            <a:spLocks noGrp="1"/>
          </p:cNvSpPr>
          <p:nvPr>
            <p:ph type="title"/>
          </p:nvPr>
        </p:nvSpPr>
        <p:spPr>
          <a:xfrm>
            <a:off x="587829" y="635936"/>
            <a:ext cx="4951734" cy="1709588"/>
          </a:xfrm>
        </p:spPr>
        <p:txBody>
          <a:bodyPr/>
          <a:lstStyle/>
          <a:p>
            <a:r>
              <a:rPr lang="en-US" dirty="0"/>
              <a:t>Impact of </a:t>
            </a:r>
            <a:br>
              <a:rPr lang="en-US" dirty="0"/>
            </a:br>
            <a:r>
              <a:rPr lang="en-US" dirty="0"/>
              <a:t>product brand name </a:t>
            </a:r>
            <a:br>
              <a:rPr lang="en-US" dirty="0"/>
            </a:br>
            <a:r>
              <a:rPr lang="en-US" dirty="0"/>
              <a:t>on cost</a:t>
            </a:r>
          </a:p>
        </p:txBody>
      </p:sp>
      <p:sp>
        <p:nvSpPr>
          <p:cNvPr id="5" name="Slide Number Placeholder 4">
            <a:extLst>
              <a:ext uri="{FF2B5EF4-FFF2-40B4-BE49-F238E27FC236}">
                <a16:creationId xmlns:a16="http://schemas.microsoft.com/office/drawing/2014/main" id="{95E0081B-C580-87F1-53DD-77FD2D2121DC}"/>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7170" name="Picture 2">
            <a:extLst>
              <a:ext uri="{FF2B5EF4-FFF2-40B4-BE49-F238E27FC236}">
                <a16:creationId xmlns:a16="http://schemas.microsoft.com/office/drawing/2014/main" id="{5839E996-8C22-175C-DC62-DFBE3E3C7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595" y="274955"/>
            <a:ext cx="5455647" cy="5947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5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D3C3A-6757-F6BD-6566-2BDDFE61ECB8}"/>
              </a:ext>
            </a:extLst>
          </p:cNvPr>
          <p:cNvSpPr>
            <a:spLocks noGrp="1"/>
          </p:cNvSpPr>
          <p:nvPr>
            <p:ph type="title"/>
          </p:nvPr>
        </p:nvSpPr>
        <p:spPr/>
        <p:txBody>
          <a:bodyPr/>
          <a:lstStyle/>
          <a:p>
            <a:r>
              <a:rPr lang="en-US" dirty="0"/>
              <a:t>Distribution of cost across state and city</a:t>
            </a:r>
          </a:p>
        </p:txBody>
      </p:sp>
      <p:sp>
        <p:nvSpPr>
          <p:cNvPr id="5" name="Slide Number Placeholder 4">
            <a:extLst>
              <a:ext uri="{FF2B5EF4-FFF2-40B4-BE49-F238E27FC236}">
                <a16:creationId xmlns:a16="http://schemas.microsoft.com/office/drawing/2014/main" id="{E06A9071-0C71-FEDD-230B-542C7682202E}"/>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8194" name="Picture 2">
            <a:extLst>
              <a:ext uri="{FF2B5EF4-FFF2-40B4-BE49-F238E27FC236}">
                <a16:creationId xmlns:a16="http://schemas.microsoft.com/office/drawing/2014/main" id="{447AD4B8-5A62-891B-C74A-99766960C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74" y="1622510"/>
            <a:ext cx="4400550" cy="40671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7F5C553-A465-F577-1898-B040BE6F6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066" y="1622509"/>
            <a:ext cx="5038725"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844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E8B6-8774-EA77-20C6-87ABABCDE9FD}"/>
              </a:ext>
            </a:extLst>
          </p:cNvPr>
          <p:cNvSpPr>
            <a:spLocks noGrp="1"/>
          </p:cNvSpPr>
          <p:nvPr>
            <p:ph type="title"/>
          </p:nvPr>
        </p:nvSpPr>
        <p:spPr/>
        <p:txBody>
          <a:bodyPr/>
          <a:lstStyle/>
          <a:p>
            <a:r>
              <a:rPr lang="en-US" dirty="0"/>
              <a:t>Impact of store type on cost</a:t>
            </a:r>
          </a:p>
        </p:txBody>
      </p:sp>
      <p:sp>
        <p:nvSpPr>
          <p:cNvPr id="5" name="Slide Number Placeholder 4">
            <a:extLst>
              <a:ext uri="{FF2B5EF4-FFF2-40B4-BE49-F238E27FC236}">
                <a16:creationId xmlns:a16="http://schemas.microsoft.com/office/drawing/2014/main" id="{638A52F5-17E7-1D99-05BD-49C367ED6E86}"/>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pic>
        <p:nvPicPr>
          <p:cNvPr id="9218" name="Picture 2">
            <a:extLst>
              <a:ext uri="{FF2B5EF4-FFF2-40B4-BE49-F238E27FC236}">
                <a16:creationId xmlns:a16="http://schemas.microsoft.com/office/drawing/2014/main" id="{8C77E8BD-86BF-D145-0CD5-64A9F5840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353" y="1838989"/>
            <a:ext cx="9868271" cy="366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73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8F8A-2E20-98A0-7C60-B279574DD2C0}"/>
              </a:ext>
            </a:extLst>
          </p:cNvPr>
          <p:cNvSpPr>
            <a:spLocks noGrp="1"/>
          </p:cNvSpPr>
          <p:nvPr>
            <p:ph type="title"/>
          </p:nvPr>
        </p:nvSpPr>
        <p:spPr>
          <a:xfrm>
            <a:off x="385810" y="2759234"/>
            <a:ext cx="5121855" cy="1115434"/>
          </a:xfrm>
        </p:spPr>
        <p:txBody>
          <a:bodyPr/>
          <a:lstStyle/>
          <a:p>
            <a:r>
              <a:rPr lang="en-US" dirty="0"/>
              <a:t>Store characteristics </a:t>
            </a:r>
            <a:br>
              <a:rPr lang="en-US" dirty="0"/>
            </a:br>
            <a:r>
              <a:rPr lang="en-US" dirty="0"/>
              <a:t>on cost</a:t>
            </a:r>
          </a:p>
        </p:txBody>
      </p:sp>
      <p:sp>
        <p:nvSpPr>
          <p:cNvPr id="5" name="Slide Number Placeholder 4">
            <a:extLst>
              <a:ext uri="{FF2B5EF4-FFF2-40B4-BE49-F238E27FC236}">
                <a16:creationId xmlns:a16="http://schemas.microsoft.com/office/drawing/2014/main" id="{55A98996-9740-78D4-AA73-7F857DDDF802}"/>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10242" name="Picture 2">
            <a:extLst>
              <a:ext uri="{FF2B5EF4-FFF2-40B4-BE49-F238E27FC236}">
                <a16:creationId xmlns:a16="http://schemas.microsoft.com/office/drawing/2014/main" id="{A914430C-AA13-91EF-DCBF-251EA2F44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086" y="507076"/>
            <a:ext cx="5695950"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533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2616-1135-96E6-ED7C-57CC11A49928}"/>
              </a:ext>
            </a:extLst>
          </p:cNvPr>
          <p:cNvSpPr>
            <a:spLocks noGrp="1"/>
          </p:cNvSpPr>
          <p:nvPr>
            <p:ph type="title"/>
          </p:nvPr>
        </p:nvSpPr>
        <p:spPr/>
        <p:txBody>
          <a:bodyPr/>
          <a:lstStyle/>
          <a:p>
            <a:r>
              <a:rPr lang="en-US" dirty="0"/>
              <a:t>Media type on cost</a:t>
            </a:r>
          </a:p>
        </p:txBody>
      </p:sp>
      <p:sp>
        <p:nvSpPr>
          <p:cNvPr id="5" name="Slide Number Placeholder 4">
            <a:extLst>
              <a:ext uri="{FF2B5EF4-FFF2-40B4-BE49-F238E27FC236}">
                <a16:creationId xmlns:a16="http://schemas.microsoft.com/office/drawing/2014/main" id="{81EFD5BE-074C-E050-C371-6091AB87F355}"/>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pic>
        <p:nvPicPr>
          <p:cNvPr id="11266" name="Picture 2">
            <a:extLst>
              <a:ext uri="{FF2B5EF4-FFF2-40B4-BE49-F238E27FC236}">
                <a16:creationId xmlns:a16="http://schemas.microsoft.com/office/drawing/2014/main" id="{D58B824C-F95F-64B2-A520-B70C62F94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88" y="1622510"/>
            <a:ext cx="9553575"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5440D-A1B6-A1BC-7815-107E0A0D3336}"/>
              </a:ext>
            </a:extLst>
          </p:cNvPr>
          <p:cNvSpPr txBox="1"/>
          <p:nvPr/>
        </p:nvSpPr>
        <p:spPr>
          <a:xfrm>
            <a:off x="1068618" y="5607211"/>
            <a:ext cx="2880917" cy="369332"/>
          </a:xfrm>
          <a:prstGeom prst="rect">
            <a:avLst/>
          </a:prstGeom>
        </p:spPr>
        <p:txBody>
          <a:bodyPr wrap="none" rtlCol="0">
            <a:spAutoFit/>
          </a:bodyPr>
          <a:lstStyle/>
          <a:p>
            <a:pPr marL="285750" indent="-285750" algn="ctr">
              <a:lnSpc>
                <a:spcPct val="100000"/>
              </a:lnSpc>
              <a:spcBef>
                <a:spcPts val="0"/>
              </a:spcBef>
              <a:buFont typeface="Arial" panose="020B0604020202020204" pitchFamily="34" charset="0"/>
              <a:buChar char="•"/>
            </a:pPr>
            <a:r>
              <a:rPr lang="en-US" sz="1800" dirty="0">
                <a:latin typeface="Posterama" panose="020B0504020200020000" pitchFamily="34" charset="0"/>
                <a:ea typeface="微软雅黑"/>
                <a:cs typeface="Posterama" panose="020B0504020200020000" pitchFamily="34" charset="0"/>
              </a:rPr>
              <a:t>Significant difference  </a:t>
            </a:r>
          </a:p>
        </p:txBody>
      </p:sp>
    </p:spTree>
    <p:extLst>
      <p:ext uri="{BB962C8B-B14F-4D97-AF65-F5344CB8AC3E}">
        <p14:creationId xmlns:p14="http://schemas.microsoft.com/office/powerpoint/2010/main" val="3338094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B273-F085-26E6-B665-D614FFB5762D}"/>
              </a:ext>
            </a:extLst>
          </p:cNvPr>
          <p:cNvSpPr>
            <a:spLocks noGrp="1"/>
          </p:cNvSpPr>
          <p:nvPr>
            <p:ph type="title"/>
          </p:nvPr>
        </p:nvSpPr>
        <p:spPr>
          <a:xfrm>
            <a:off x="484632" y="2551243"/>
            <a:ext cx="2889018" cy="1115434"/>
          </a:xfrm>
        </p:spPr>
        <p:txBody>
          <a:bodyPr/>
          <a:lstStyle/>
          <a:p>
            <a:r>
              <a:rPr lang="en-US" dirty="0"/>
              <a:t>Correlation Matrix</a:t>
            </a:r>
          </a:p>
        </p:txBody>
      </p:sp>
      <p:sp>
        <p:nvSpPr>
          <p:cNvPr id="5" name="Slide Number Placeholder 4">
            <a:extLst>
              <a:ext uri="{FF2B5EF4-FFF2-40B4-BE49-F238E27FC236}">
                <a16:creationId xmlns:a16="http://schemas.microsoft.com/office/drawing/2014/main" id="{7BBB0252-23A2-E280-EAE3-5E23DFB6B03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pic>
        <p:nvPicPr>
          <p:cNvPr id="8" name="Picture 7">
            <a:extLst>
              <a:ext uri="{FF2B5EF4-FFF2-40B4-BE49-F238E27FC236}">
                <a16:creationId xmlns:a16="http://schemas.microsoft.com/office/drawing/2014/main" id="{A95E08A2-CCB4-5217-25E2-86C7F7E7BA5F}"/>
              </a:ext>
            </a:extLst>
          </p:cNvPr>
          <p:cNvPicPr>
            <a:picLocks noChangeAspect="1"/>
          </p:cNvPicPr>
          <p:nvPr/>
        </p:nvPicPr>
        <p:blipFill>
          <a:blip r:embed="rId2"/>
          <a:stretch>
            <a:fillRect/>
          </a:stretch>
        </p:blipFill>
        <p:spPr>
          <a:xfrm>
            <a:off x="4348717" y="0"/>
            <a:ext cx="7713116" cy="6858000"/>
          </a:xfrm>
          <a:prstGeom prst="rect">
            <a:avLst/>
          </a:prstGeom>
        </p:spPr>
      </p:pic>
    </p:spTree>
    <p:extLst>
      <p:ext uri="{BB962C8B-B14F-4D97-AF65-F5344CB8AC3E}">
        <p14:creationId xmlns:p14="http://schemas.microsoft.com/office/powerpoint/2010/main" val="400456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0B99-0E2D-360E-09AB-E865D869BB2B}"/>
              </a:ext>
            </a:extLst>
          </p:cNvPr>
          <p:cNvSpPr>
            <a:spLocks noGrp="1"/>
          </p:cNvSpPr>
          <p:nvPr>
            <p:ph type="title"/>
          </p:nvPr>
        </p:nvSpPr>
        <p:spPr/>
        <p:txBody>
          <a:bodyPr/>
          <a:lstStyle/>
          <a:p>
            <a:r>
              <a:rPr lang="en-US" dirty="0"/>
              <a:t>Feature Selection</a:t>
            </a:r>
            <a:br>
              <a:rPr lang="en-US" dirty="0"/>
            </a:br>
            <a:endParaRPr lang="en-US" dirty="0"/>
          </a:p>
        </p:txBody>
      </p:sp>
      <p:sp>
        <p:nvSpPr>
          <p:cNvPr id="3" name="Chart Placeholder 2">
            <a:extLst>
              <a:ext uri="{FF2B5EF4-FFF2-40B4-BE49-F238E27FC236}">
                <a16:creationId xmlns:a16="http://schemas.microsoft.com/office/drawing/2014/main" id="{0F403EA8-D944-0AA8-0539-DDB6F43D4AED}"/>
              </a:ext>
            </a:extLst>
          </p:cNvPr>
          <p:cNvSpPr>
            <a:spLocks noGrp="1"/>
          </p:cNvSpPr>
          <p:nvPr>
            <p:ph type="chart" sz="quarter" idx="27"/>
          </p:nvPr>
        </p:nvSpPr>
        <p:spPr>
          <a:xfrm>
            <a:off x="587829" y="1622510"/>
            <a:ext cx="4632757" cy="4155757"/>
          </a:xfrm>
        </p:spPr>
        <p:txBody>
          <a:bodyPr/>
          <a:lstStyle/>
          <a:p>
            <a:pPr marL="285750" indent="-285750"/>
            <a:r>
              <a:rPr lang="en-US" dirty="0"/>
              <a:t>Chi2 method on categorical data</a:t>
            </a:r>
          </a:p>
          <a:p>
            <a:pPr marL="285750" indent="-285750"/>
            <a:r>
              <a:rPr lang="en-US" dirty="0"/>
              <a:t>EDA and correlation for numeric data</a:t>
            </a:r>
          </a:p>
          <a:p>
            <a:pPr marL="0" indent="0">
              <a:buNone/>
            </a:pPr>
            <a:endParaRPr lang="en-US" dirty="0"/>
          </a:p>
        </p:txBody>
      </p:sp>
      <p:sp>
        <p:nvSpPr>
          <p:cNvPr id="5" name="Slide Number Placeholder 4">
            <a:extLst>
              <a:ext uri="{FF2B5EF4-FFF2-40B4-BE49-F238E27FC236}">
                <a16:creationId xmlns:a16="http://schemas.microsoft.com/office/drawing/2014/main" id="{A1B2C245-77E4-5FFC-27ED-DCE5568640C2}"/>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6" name="Text Placeholder 1">
            <a:extLst>
              <a:ext uri="{FF2B5EF4-FFF2-40B4-BE49-F238E27FC236}">
                <a16:creationId xmlns:a16="http://schemas.microsoft.com/office/drawing/2014/main" id="{FEC2C8B4-C82F-43F5-EAC2-27E62B018061}"/>
              </a:ext>
            </a:extLst>
          </p:cNvPr>
          <p:cNvSpPr txBox="1">
            <a:spLocks/>
          </p:cNvSpPr>
          <p:nvPr/>
        </p:nvSpPr>
        <p:spPr>
          <a:xfrm>
            <a:off x="4635765" y="3253595"/>
            <a:ext cx="3285491"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dirty="0"/>
          </a:p>
        </p:txBody>
      </p:sp>
      <p:sp>
        <p:nvSpPr>
          <p:cNvPr id="7" name="Title 4">
            <a:extLst>
              <a:ext uri="{FF2B5EF4-FFF2-40B4-BE49-F238E27FC236}">
                <a16:creationId xmlns:a16="http://schemas.microsoft.com/office/drawing/2014/main" id="{96F50A60-721D-B2B8-B2E8-7A9843AF8B6C}"/>
              </a:ext>
            </a:extLst>
          </p:cNvPr>
          <p:cNvSpPr txBox="1">
            <a:spLocks/>
          </p:cNvSpPr>
          <p:nvPr/>
        </p:nvSpPr>
        <p:spPr>
          <a:xfrm>
            <a:off x="4550704" y="2296125"/>
            <a:ext cx="4306217" cy="7203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endParaRPr lang="en-US" dirty="0"/>
          </a:p>
        </p:txBody>
      </p:sp>
      <p:pic>
        <p:nvPicPr>
          <p:cNvPr id="9" name="Picture 8">
            <a:extLst>
              <a:ext uri="{FF2B5EF4-FFF2-40B4-BE49-F238E27FC236}">
                <a16:creationId xmlns:a16="http://schemas.microsoft.com/office/drawing/2014/main" id="{7BD7361D-2A34-C4A5-0141-E1B7402C6F07}"/>
              </a:ext>
            </a:extLst>
          </p:cNvPr>
          <p:cNvPicPr>
            <a:picLocks noChangeAspect="1"/>
          </p:cNvPicPr>
          <p:nvPr/>
        </p:nvPicPr>
        <p:blipFill>
          <a:blip r:embed="rId2"/>
          <a:stretch>
            <a:fillRect/>
          </a:stretch>
        </p:blipFill>
        <p:spPr>
          <a:xfrm>
            <a:off x="784918" y="2444772"/>
            <a:ext cx="5233110" cy="3553321"/>
          </a:xfrm>
          <a:prstGeom prst="rect">
            <a:avLst/>
          </a:prstGeom>
        </p:spPr>
      </p:pic>
      <p:pic>
        <p:nvPicPr>
          <p:cNvPr id="11" name="Picture 10">
            <a:extLst>
              <a:ext uri="{FF2B5EF4-FFF2-40B4-BE49-F238E27FC236}">
                <a16:creationId xmlns:a16="http://schemas.microsoft.com/office/drawing/2014/main" id="{D01C3900-E522-A5D8-27DA-F8A6B2910567}"/>
              </a:ext>
            </a:extLst>
          </p:cNvPr>
          <p:cNvPicPr>
            <a:picLocks noChangeAspect="1"/>
          </p:cNvPicPr>
          <p:nvPr/>
        </p:nvPicPr>
        <p:blipFill>
          <a:blip r:embed="rId3"/>
          <a:stretch>
            <a:fillRect/>
          </a:stretch>
        </p:blipFill>
        <p:spPr>
          <a:xfrm>
            <a:off x="6499154" y="1064793"/>
            <a:ext cx="4715533" cy="5001323"/>
          </a:xfrm>
          <a:prstGeom prst="rect">
            <a:avLst/>
          </a:prstGeom>
        </p:spPr>
      </p:pic>
    </p:spTree>
    <p:extLst>
      <p:ext uri="{BB962C8B-B14F-4D97-AF65-F5344CB8AC3E}">
        <p14:creationId xmlns:p14="http://schemas.microsoft.com/office/powerpoint/2010/main" val="208940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Methodology</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EDA</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Model and result</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Summary</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2DDE-BCA3-253A-43C4-4CA3F4D4AA75}"/>
              </a:ext>
            </a:extLst>
          </p:cNvPr>
          <p:cNvSpPr>
            <a:spLocks noGrp="1"/>
          </p:cNvSpPr>
          <p:nvPr>
            <p:ph type="title"/>
          </p:nvPr>
        </p:nvSpPr>
        <p:spPr>
          <a:xfrm>
            <a:off x="732858" y="442801"/>
            <a:ext cx="5869961" cy="779944"/>
          </a:xfrm>
        </p:spPr>
        <p:txBody>
          <a:bodyPr/>
          <a:lstStyle/>
          <a:p>
            <a:r>
              <a:rPr lang="en-US" dirty="0"/>
              <a:t>ML Model and Result</a:t>
            </a:r>
          </a:p>
        </p:txBody>
      </p:sp>
      <p:sp>
        <p:nvSpPr>
          <p:cNvPr id="27" name="Footer Placeholder 26">
            <a:extLst>
              <a:ext uri="{FF2B5EF4-FFF2-40B4-BE49-F238E27FC236}">
                <a16:creationId xmlns:a16="http://schemas.microsoft.com/office/drawing/2014/main" id="{EFF29D45-5AA5-C808-0AC1-E66874427F1B}"/>
              </a:ext>
            </a:extLst>
          </p:cNvPr>
          <p:cNvSpPr>
            <a:spLocks noGrp="1"/>
          </p:cNvSpPr>
          <p:nvPr>
            <p:ph type="ftr" sz="quarter" idx="76"/>
          </p:nvPr>
        </p:nvSpPr>
        <p:spPr/>
        <p:txBody>
          <a:bodyPr/>
          <a:lstStyle/>
          <a:p>
            <a:r>
              <a:rPr lang="en-US"/>
              <a:t>Presentation title</a:t>
            </a:r>
            <a:endParaRPr lang="en-US" dirty="0"/>
          </a:p>
        </p:txBody>
      </p:sp>
      <p:sp>
        <p:nvSpPr>
          <p:cNvPr id="30" name="TextBox 29">
            <a:extLst>
              <a:ext uri="{FF2B5EF4-FFF2-40B4-BE49-F238E27FC236}">
                <a16:creationId xmlns:a16="http://schemas.microsoft.com/office/drawing/2014/main" id="{E7A4B6EE-8210-E12E-D9D5-FF48ACBAA283}"/>
              </a:ext>
            </a:extLst>
          </p:cNvPr>
          <p:cNvSpPr txBox="1"/>
          <p:nvPr/>
        </p:nvSpPr>
        <p:spPr>
          <a:xfrm>
            <a:off x="936311" y="1596287"/>
            <a:ext cx="1384891" cy="707886"/>
          </a:xfrm>
          <a:prstGeom prst="rect">
            <a:avLst/>
          </a:prstGeom>
          <a:noFill/>
        </p:spPr>
        <p:txBody>
          <a:bodyPr wrap="square">
            <a:spAutoFit/>
          </a:bodyPr>
          <a:lstStyle/>
          <a:p>
            <a:pPr marL="342900" indent="-342900">
              <a:buFont typeface="Arial" panose="020B0604020202020204" pitchFamily="34" charset="0"/>
              <a:buChar char="•"/>
            </a:pPr>
            <a:r>
              <a:rPr lang="en-US" sz="2000" dirty="0"/>
              <a:t>Regression</a:t>
            </a:r>
            <a:endParaRPr lang="en-US" dirty="0"/>
          </a:p>
        </p:txBody>
      </p:sp>
      <p:sp>
        <p:nvSpPr>
          <p:cNvPr id="32" name="TextBox 31">
            <a:extLst>
              <a:ext uri="{FF2B5EF4-FFF2-40B4-BE49-F238E27FC236}">
                <a16:creationId xmlns:a16="http://schemas.microsoft.com/office/drawing/2014/main" id="{B51BC280-639E-143E-9427-DE41A19BC502}"/>
              </a:ext>
            </a:extLst>
          </p:cNvPr>
          <p:cNvSpPr txBox="1"/>
          <p:nvPr/>
        </p:nvSpPr>
        <p:spPr>
          <a:xfrm>
            <a:off x="732858" y="3059668"/>
            <a:ext cx="3530798" cy="400110"/>
          </a:xfrm>
          <a:prstGeom prst="rect">
            <a:avLst/>
          </a:prstGeom>
          <a:noFill/>
        </p:spPr>
        <p:txBody>
          <a:bodyPr wrap="square">
            <a:spAutoFit/>
          </a:bodyPr>
          <a:lstStyle/>
          <a:p>
            <a:pPr marL="342900" indent="-342900">
              <a:buFont typeface="Arial" panose="020B0604020202020204" pitchFamily="34" charset="0"/>
              <a:buChar char="•"/>
            </a:pPr>
            <a:r>
              <a:rPr lang="en-US" sz="2000" dirty="0" err="1"/>
              <a:t>DecisionTreeRegressor</a:t>
            </a:r>
            <a:r>
              <a:rPr lang="en-US" dirty="0"/>
              <a:t> </a:t>
            </a:r>
          </a:p>
        </p:txBody>
      </p:sp>
      <p:sp>
        <p:nvSpPr>
          <p:cNvPr id="34" name="TextBox 33">
            <a:extLst>
              <a:ext uri="{FF2B5EF4-FFF2-40B4-BE49-F238E27FC236}">
                <a16:creationId xmlns:a16="http://schemas.microsoft.com/office/drawing/2014/main" id="{33447D58-9157-BEDC-26C2-35743AAA722F}"/>
              </a:ext>
            </a:extLst>
          </p:cNvPr>
          <p:cNvSpPr txBox="1"/>
          <p:nvPr/>
        </p:nvSpPr>
        <p:spPr>
          <a:xfrm>
            <a:off x="6602818" y="1596287"/>
            <a:ext cx="3487479" cy="400110"/>
          </a:xfrm>
          <a:prstGeom prst="rect">
            <a:avLst/>
          </a:prstGeom>
          <a:noFill/>
        </p:spPr>
        <p:txBody>
          <a:bodyPr wrap="square">
            <a:spAutoFit/>
          </a:bodyPr>
          <a:lstStyle/>
          <a:p>
            <a:pPr marL="342900" indent="-342900">
              <a:buFont typeface="Arial" panose="020B0604020202020204" pitchFamily="34" charset="0"/>
              <a:buChar char="•"/>
            </a:pPr>
            <a:r>
              <a:rPr lang="en-US" sz="2000" dirty="0" err="1"/>
              <a:t>RandomForestRegressor</a:t>
            </a:r>
            <a:endParaRPr lang="en-US" sz="2000" dirty="0"/>
          </a:p>
        </p:txBody>
      </p:sp>
      <p:pic>
        <p:nvPicPr>
          <p:cNvPr id="36" name="Picture 35">
            <a:extLst>
              <a:ext uri="{FF2B5EF4-FFF2-40B4-BE49-F238E27FC236}">
                <a16:creationId xmlns:a16="http://schemas.microsoft.com/office/drawing/2014/main" id="{C32202A6-AB05-1669-B0EF-B2EB0D5B14A2}"/>
              </a:ext>
            </a:extLst>
          </p:cNvPr>
          <p:cNvPicPr>
            <a:picLocks noChangeAspect="1"/>
          </p:cNvPicPr>
          <p:nvPr/>
        </p:nvPicPr>
        <p:blipFill>
          <a:blip r:embed="rId2"/>
          <a:stretch>
            <a:fillRect/>
          </a:stretch>
        </p:blipFill>
        <p:spPr>
          <a:xfrm>
            <a:off x="936311" y="2187766"/>
            <a:ext cx="4049110" cy="629861"/>
          </a:xfrm>
          <a:prstGeom prst="rect">
            <a:avLst/>
          </a:prstGeom>
        </p:spPr>
      </p:pic>
      <p:pic>
        <p:nvPicPr>
          <p:cNvPr id="38" name="Picture 37">
            <a:extLst>
              <a:ext uri="{FF2B5EF4-FFF2-40B4-BE49-F238E27FC236}">
                <a16:creationId xmlns:a16="http://schemas.microsoft.com/office/drawing/2014/main" id="{CFFBF9B6-AFDC-A75F-C296-A2062B4BDAE1}"/>
              </a:ext>
            </a:extLst>
          </p:cNvPr>
          <p:cNvPicPr>
            <a:picLocks noChangeAspect="1"/>
          </p:cNvPicPr>
          <p:nvPr/>
        </p:nvPicPr>
        <p:blipFill>
          <a:blip r:embed="rId3"/>
          <a:stretch>
            <a:fillRect/>
          </a:stretch>
        </p:blipFill>
        <p:spPr>
          <a:xfrm>
            <a:off x="936311" y="3744142"/>
            <a:ext cx="4206575" cy="629861"/>
          </a:xfrm>
          <a:prstGeom prst="rect">
            <a:avLst/>
          </a:prstGeom>
        </p:spPr>
      </p:pic>
      <p:pic>
        <p:nvPicPr>
          <p:cNvPr id="40" name="Picture 39">
            <a:extLst>
              <a:ext uri="{FF2B5EF4-FFF2-40B4-BE49-F238E27FC236}">
                <a16:creationId xmlns:a16="http://schemas.microsoft.com/office/drawing/2014/main" id="{83EAF39A-A686-2C93-C2A6-8607078B8F0E}"/>
              </a:ext>
            </a:extLst>
          </p:cNvPr>
          <p:cNvPicPr>
            <a:picLocks noChangeAspect="1"/>
          </p:cNvPicPr>
          <p:nvPr/>
        </p:nvPicPr>
        <p:blipFill>
          <a:blip r:embed="rId4"/>
          <a:stretch>
            <a:fillRect/>
          </a:stretch>
        </p:blipFill>
        <p:spPr>
          <a:xfrm>
            <a:off x="6699671" y="2240522"/>
            <a:ext cx="4606629" cy="629861"/>
          </a:xfrm>
          <a:prstGeom prst="rect">
            <a:avLst/>
          </a:prstGeom>
        </p:spPr>
      </p:pic>
    </p:spTree>
    <p:extLst>
      <p:ext uri="{BB962C8B-B14F-4D97-AF65-F5344CB8AC3E}">
        <p14:creationId xmlns:p14="http://schemas.microsoft.com/office/powerpoint/2010/main" val="411622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BF06-80B7-6E2B-D0F9-3C7A08792C8C}"/>
              </a:ext>
            </a:extLst>
          </p:cNvPr>
          <p:cNvSpPr>
            <a:spLocks noGrp="1"/>
          </p:cNvSpPr>
          <p:nvPr>
            <p:ph type="title"/>
          </p:nvPr>
        </p:nvSpPr>
        <p:spPr>
          <a:xfrm>
            <a:off x="484632" y="2505997"/>
            <a:ext cx="3002847" cy="1115434"/>
          </a:xfrm>
        </p:spPr>
        <p:txBody>
          <a:bodyPr/>
          <a:lstStyle/>
          <a:p>
            <a:r>
              <a:rPr lang="en-US" dirty="0"/>
              <a:t>Feature </a:t>
            </a:r>
            <a:br>
              <a:rPr lang="en-US" dirty="0"/>
            </a:br>
            <a:r>
              <a:rPr lang="en-US" dirty="0"/>
              <a:t>Importance</a:t>
            </a:r>
          </a:p>
        </p:txBody>
      </p:sp>
      <p:sp>
        <p:nvSpPr>
          <p:cNvPr id="5" name="Slide Number Placeholder 4">
            <a:extLst>
              <a:ext uri="{FF2B5EF4-FFF2-40B4-BE49-F238E27FC236}">
                <a16:creationId xmlns:a16="http://schemas.microsoft.com/office/drawing/2014/main" id="{CBD2B59A-5089-17BF-485A-2DC3629E6CD4}"/>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pic>
        <p:nvPicPr>
          <p:cNvPr id="12290" name="Picture 2">
            <a:extLst>
              <a:ext uri="{FF2B5EF4-FFF2-40B4-BE49-F238E27FC236}">
                <a16:creationId xmlns:a16="http://schemas.microsoft.com/office/drawing/2014/main" id="{C54FDD32-C311-15C4-F78B-DD97D6DC7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168" y="374170"/>
            <a:ext cx="7788983" cy="56757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279407-C6C0-C0A0-F763-ED4420C784A4}"/>
              </a:ext>
            </a:extLst>
          </p:cNvPr>
          <p:cNvSpPr txBox="1"/>
          <p:nvPr/>
        </p:nvSpPr>
        <p:spPr>
          <a:xfrm>
            <a:off x="-69112" y="3621431"/>
            <a:ext cx="3864935" cy="369332"/>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Based on </a:t>
            </a:r>
            <a:r>
              <a:rPr lang="en-US" dirty="0" err="1">
                <a:latin typeface="Posterama" panose="020B0504020200020000" pitchFamily="34" charset="0"/>
                <a:ea typeface="微软雅黑"/>
                <a:cs typeface="Posterama" panose="020B0504020200020000" pitchFamily="34" charset="0"/>
              </a:rPr>
              <a:t>R</a:t>
            </a:r>
            <a:r>
              <a:rPr lang="en-US" sz="1800" dirty="0" err="1">
                <a:latin typeface="Posterama" panose="020B0504020200020000" pitchFamily="34" charset="0"/>
                <a:ea typeface="微软雅黑"/>
                <a:cs typeface="Posterama" panose="020B0504020200020000" pitchFamily="34" charset="0"/>
              </a:rPr>
              <a:t>andomForest</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36948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348686" y="1116419"/>
            <a:ext cx="6599429" cy="804868"/>
          </a:xfrm>
        </p:spPr>
        <p:txBody>
          <a:bodyPr/>
          <a:lstStyle/>
          <a:p>
            <a:r>
              <a:rPr lang="en-US" dirty="0"/>
              <a:t>Influential Parameters: </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22</a:t>
            </a:fld>
            <a:endParaRPr lang="en-US" altLang="zh-CN" dirty="0"/>
          </a:p>
        </p:txBody>
      </p:sp>
      <p:sp>
        <p:nvSpPr>
          <p:cNvPr id="12" name="TextBox 11">
            <a:extLst>
              <a:ext uri="{FF2B5EF4-FFF2-40B4-BE49-F238E27FC236}">
                <a16:creationId xmlns:a16="http://schemas.microsoft.com/office/drawing/2014/main" id="{507C9D10-8B8E-5DF2-061B-CA980763CFE6}"/>
              </a:ext>
            </a:extLst>
          </p:cNvPr>
          <p:cNvSpPr txBox="1"/>
          <p:nvPr/>
        </p:nvSpPr>
        <p:spPr>
          <a:xfrm>
            <a:off x="4476306" y="2413337"/>
            <a:ext cx="5390707" cy="2031325"/>
          </a:xfrm>
          <a:prstGeom prst="rect">
            <a:avLst/>
          </a:prstGeom>
          <a:noFill/>
        </p:spPr>
        <p:txBody>
          <a:bodyPr wrap="square">
            <a:spAutoFit/>
          </a:bodyPr>
          <a:lstStyle/>
          <a:p>
            <a:pPr marL="285750" indent="-285750">
              <a:buFont typeface="Arial" panose="020B0604020202020204" pitchFamily="34" charset="0"/>
              <a:buChar char="•"/>
            </a:pPr>
            <a:r>
              <a:rPr lang="en-US" dirty="0"/>
              <a:t>Promotional activities </a:t>
            </a:r>
          </a:p>
          <a:p>
            <a:pPr marL="285750" indent="-285750">
              <a:buFont typeface="Arial" panose="020B0604020202020204" pitchFamily="34" charset="0"/>
              <a:buChar char="•"/>
            </a:pPr>
            <a:r>
              <a:rPr lang="en-US" dirty="0"/>
              <a:t>store characteristics such as type, location, and physical attributes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Optimizing promotions and store infrastructure could effectively control campaign expenses and maximize results.</a:t>
            </a:r>
          </a:p>
        </p:txBody>
      </p:sp>
    </p:spTree>
    <p:extLst>
      <p:ext uri="{BB962C8B-B14F-4D97-AF65-F5344CB8AC3E}">
        <p14:creationId xmlns:p14="http://schemas.microsoft.com/office/powerpoint/2010/main" val="4182148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F04B-81F1-E976-C08F-D899E82B51ED}"/>
              </a:ext>
            </a:extLst>
          </p:cNvPr>
          <p:cNvSpPr>
            <a:spLocks noGrp="1"/>
          </p:cNvSpPr>
          <p:nvPr>
            <p:ph type="title"/>
          </p:nvPr>
        </p:nvSpPr>
        <p:spPr>
          <a:xfrm>
            <a:off x="5944508" y="1382232"/>
            <a:ext cx="4518122" cy="567985"/>
          </a:xfrm>
        </p:spPr>
        <p:txBody>
          <a:bodyPr/>
          <a:lstStyle/>
          <a:p>
            <a:r>
              <a:rPr lang="en-US" dirty="0"/>
              <a:t>Model Result on Brief</a:t>
            </a:r>
          </a:p>
        </p:txBody>
      </p:sp>
      <p:sp>
        <p:nvSpPr>
          <p:cNvPr id="3" name="Text Placeholder 2">
            <a:extLst>
              <a:ext uri="{FF2B5EF4-FFF2-40B4-BE49-F238E27FC236}">
                <a16:creationId xmlns:a16="http://schemas.microsoft.com/office/drawing/2014/main" id="{A03B86CB-D060-9754-974E-7552494DFC4F}"/>
              </a:ext>
            </a:extLst>
          </p:cNvPr>
          <p:cNvSpPr>
            <a:spLocks noGrp="1"/>
          </p:cNvSpPr>
          <p:nvPr>
            <p:ph type="body" sz="quarter" idx="29"/>
          </p:nvPr>
        </p:nvSpPr>
        <p:spPr>
          <a:xfrm>
            <a:off x="6095999" y="2200940"/>
            <a:ext cx="5098170" cy="3498111"/>
          </a:xfrm>
        </p:spPr>
        <p:txBody>
          <a:bodyPr/>
          <a:lstStyle/>
          <a:p>
            <a:r>
              <a:rPr lang="en-US" sz="1800" dirty="0">
                <a:solidFill>
                  <a:schemeClr val="tx1"/>
                </a:solidFill>
              </a:rPr>
              <a:t>Regression: </a:t>
            </a:r>
          </a:p>
          <a:p>
            <a:r>
              <a:rPr lang="en-US" sz="1600" dirty="0">
                <a:solidFill>
                  <a:schemeClr val="tx1"/>
                </a:solidFill>
              </a:rPr>
              <a:t>Poor performance, indicating linear assumptions are inadequate. </a:t>
            </a:r>
          </a:p>
          <a:p>
            <a:r>
              <a:rPr lang="en-US" sz="1800" dirty="0" err="1">
                <a:solidFill>
                  <a:schemeClr val="tx1"/>
                </a:solidFill>
              </a:rPr>
              <a:t>DecisionTree</a:t>
            </a:r>
            <a:r>
              <a:rPr lang="en-US" sz="1800" dirty="0">
                <a:solidFill>
                  <a:schemeClr val="tx1"/>
                </a:solidFill>
              </a:rPr>
              <a:t>: </a:t>
            </a:r>
          </a:p>
          <a:p>
            <a:r>
              <a:rPr lang="en-US" sz="1600" dirty="0">
                <a:solidFill>
                  <a:schemeClr val="tx1"/>
                </a:solidFill>
              </a:rPr>
              <a:t>Improved performance but might suffer from overfitting. </a:t>
            </a:r>
          </a:p>
          <a:p>
            <a:r>
              <a:rPr lang="en-US" sz="1800" dirty="0" err="1">
                <a:solidFill>
                  <a:schemeClr val="tx1"/>
                </a:solidFill>
              </a:rPr>
              <a:t>RandomForest</a:t>
            </a:r>
            <a:r>
              <a:rPr lang="en-US" sz="1800" dirty="0">
                <a:solidFill>
                  <a:schemeClr val="tx1"/>
                </a:solidFill>
              </a:rPr>
              <a:t>: </a:t>
            </a:r>
          </a:p>
          <a:p>
            <a:r>
              <a:rPr lang="en-US" sz="1600" dirty="0">
                <a:solidFill>
                  <a:schemeClr val="tx1"/>
                </a:solidFill>
              </a:rPr>
              <a:t>Best performance, suggesting its effectiveness in handling complex data and providing accurate predictions. </a:t>
            </a:r>
          </a:p>
        </p:txBody>
      </p:sp>
      <p:sp>
        <p:nvSpPr>
          <p:cNvPr id="5" name="Slide Number Placeholder 4">
            <a:extLst>
              <a:ext uri="{FF2B5EF4-FFF2-40B4-BE49-F238E27FC236}">
                <a16:creationId xmlns:a16="http://schemas.microsoft.com/office/drawing/2014/main" id="{BAA14EAC-2423-117B-6C16-166EC6D03F30}"/>
              </a:ext>
            </a:extLst>
          </p:cNvPr>
          <p:cNvSpPr>
            <a:spLocks noGrp="1"/>
          </p:cNvSpPr>
          <p:nvPr>
            <p:ph type="sldNum" sz="quarter" idx="31"/>
          </p:nvPr>
        </p:nvSpPr>
        <p:spPr/>
        <p:txBody>
          <a:bodyPr/>
          <a:lstStyle/>
          <a:p>
            <a:fld id="{47FEACEE-25B4-4A2D-B147-27296E36371D}" type="slidenum">
              <a:rPr lang="en-US" altLang="zh-CN" noProof="0" smtClean="0"/>
              <a:pPr/>
              <a:t>23</a:t>
            </a:fld>
            <a:endParaRPr lang="en-US" altLang="zh-CN" noProof="0" dirty="0"/>
          </a:p>
        </p:txBody>
      </p:sp>
    </p:spTree>
    <p:extLst>
      <p:ext uri="{BB962C8B-B14F-4D97-AF65-F5344CB8AC3E}">
        <p14:creationId xmlns:p14="http://schemas.microsoft.com/office/powerpoint/2010/main" val="3683545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65250" y="529148"/>
            <a:ext cx="982399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60401" y="1550336"/>
            <a:ext cx="4959822" cy="2007158"/>
          </a:xfrm>
        </p:spPr>
        <p:txBody>
          <a:bodyPr/>
          <a:lstStyle/>
          <a:p>
            <a:r>
              <a:rPr lang="en-US" altLang="zh-CN" sz="1800" dirty="0"/>
              <a:t>Using machine learning, we accurately forecasted media campaign costs for Food Mart stores by analyzing customer demographics, product data, promotions, and store features. The random forest model proved most effective, emphasizing the significance of promotions and store attributes in cost prediction. By optimizing these factors, businesses can elevate marketing strategies and boost returns on investment, illustrating the impact of data-driven decision-making in retail.</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24</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1001839"/>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2483193"/>
            <a:ext cx="4260180" cy="3135010"/>
          </a:xfrm>
        </p:spPr>
        <p:txBody>
          <a:bodyPr/>
          <a:lstStyle/>
          <a:p>
            <a:pPr algn="just"/>
            <a:r>
              <a:rPr lang="en-US" sz="1800" dirty="0"/>
              <a:t>The project aims to optimize marketing costs for Food Mart, a leading convenience store chain, using machine learning techniques. It analyzes customer data to predict campaign costs, employing models like linear regression and decision trees. The goal is to inform marketing decisions and maximize ROI for Food Mart and similar businesses.</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Methodology</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Media </a:t>
            </a:r>
          </a:p>
          <a:p>
            <a:r>
              <a:rPr lang="en-US" dirty="0"/>
              <a:t>cost</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Dataset Description</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pic>
        <p:nvPicPr>
          <p:cNvPr id="12" name="Picture 11">
            <a:extLst>
              <a:ext uri="{FF2B5EF4-FFF2-40B4-BE49-F238E27FC236}">
                <a16:creationId xmlns:a16="http://schemas.microsoft.com/office/drawing/2014/main" id="{0FB6C37A-2D1D-1C8F-9220-8F2D06BCC076}"/>
              </a:ext>
            </a:extLst>
          </p:cNvPr>
          <p:cNvPicPr>
            <a:picLocks noChangeAspect="1"/>
          </p:cNvPicPr>
          <p:nvPr/>
        </p:nvPicPr>
        <p:blipFill>
          <a:blip r:embed="rId3"/>
          <a:stretch>
            <a:fillRect/>
          </a:stretch>
        </p:blipFill>
        <p:spPr>
          <a:xfrm>
            <a:off x="1027993" y="1510054"/>
            <a:ext cx="5068007" cy="4820323"/>
          </a:xfrm>
          <a:prstGeom prst="rect">
            <a:avLst/>
          </a:prstGeom>
        </p:spPr>
      </p:pic>
      <p:pic>
        <p:nvPicPr>
          <p:cNvPr id="15" name="Picture 14">
            <a:extLst>
              <a:ext uri="{FF2B5EF4-FFF2-40B4-BE49-F238E27FC236}">
                <a16:creationId xmlns:a16="http://schemas.microsoft.com/office/drawing/2014/main" id="{B50F1A4A-4484-188D-4925-0C8AFC0002A7}"/>
              </a:ext>
            </a:extLst>
          </p:cNvPr>
          <p:cNvPicPr>
            <a:picLocks noChangeAspect="1"/>
          </p:cNvPicPr>
          <p:nvPr/>
        </p:nvPicPr>
        <p:blipFill>
          <a:blip r:embed="rId4"/>
          <a:stretch>
            <a:fillRect/>
          </a:stretch>
        </p:blipFill>
        <p:spPr>
          <a:xfrm>
            <a:off x="6211899" y="1510054"/>
            <a:ext cx="4982270" cy="3820058"/>
          </a:xfrm>
          <a:prstGeom prst="rect">
            <a:avLst/>
          </a:prstGeom>
        </p:spPr>
      </p:pic>
      <p:sp>
        <p:nvSpPr>
          <p:cNvPr id="3" name="TextBox 2">
            <a:extLst>
              <a:ext uri="{FF2B5EF4-FFF2-40B4-BE49-F238E27FC236}">
                <a16:creationId xmlns:a16="http://schemas.microsoft.com/office/drawing/2014/main" id="{ABEF6193-009B-1855-D319-E28C72F71382}"/>
              </a:ext>
            </a:extLst>
          </p:cNvPr>
          <p:cNvSpPr txBox="1"/>
          <p:nvPr/>
        </p:nvSpPr>
        <p:spPr>
          <a:xfrm>
            <a:off x="6211899" y="5571589"/>
            <a:ext cx="4982270" cy="646331"/>
          </a:xfrm>
          <a:prstGeom prst="rect">
            <a:avLst/>
          </a:prstGeom>
          <a:noFill/>
        </p:spPr>
        <p:txBody>
          <a:bodyPr wrap="square">
            <a:spAutoFit/>
          </a:bodyPr>
          <a:lstStyle/>
          <a:p>
            <a:r>
              <a:rPr lang="en-US" dirty="0"/>
              <a:t>https://www.kaggle.com/datasets/ramjasmaurya/medias-cost-prediction-in-foodmart</a:t>
            </a:r>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780102" y="2746286"/>
            <a:ext cx="5553683" cy="1365427"/>
          </a:xfrm>
        </p:spPr>
        <p:txBody>
          <a:bodyPr/>
          <a:lstStyle/>
          <a:p>
            <a:r>
              <a:rPr lang="en-US" sz="4800" dirty="0"/>
              <a:t>Exploratory Data Analysis (EDA)</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6</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pPr algn="l"/>
            <a:r>
              <a:rPr lang="en-US" dirty="0"/>
              <a:t>Target Distribution</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7</a:t>
            </a:fld>
            <a:endParaRPr lang="en-US" altLang="zh-CN" dirty="0"/>
          </a:p>
        </p:txBody>
      </p:sp>
      <p:pic>
        <p:nvPicPr>
          <p:cNvPr id="38" name="Picture 37">
            <a:extLst>
              <a:ext uri="{FF2B5EF4-FFF2-40B4-BE49-F238E27FC236}">
                <a16:creationId xmlns:a16="http://schemas.microsoft.com/office/drawing/2014/main" id="{29A14F5B-B495-3CD1-9F7C-F0188D0233AC}"/>
              </a:ext>
            </a:extLst>
          </p:cNvPr>
          <p:cNvPicPr>
            <a:picLocks noChangeAspect="1"/>
          </p:cNvPicPr>
          <p:nvPr/>
        </p:nvPicPr>
        <p:blipFill>
          <a:blip r:embed="rId3"/>
          <a:stretch>
            <a:fillRect/>
          </a:stretch>
        </p:blipFill>
        <p:spPr>
          <a:xfrm>
            <a:off x="838200" y="2056139"/>
            <a:ext cx="4979825" cy="3642912"/>
          </a:xfrm>
          <a:prstGeom prst="rect">
            <a:avLst/>
          </a:prstGeom>
        </p:spPr>
      </p:pic>
      <p:sp>
        <p:nvSpPr>
          <p:cNvPr id="40" name="TextBox 39">
            <a:extLst>
              <a:ext uri="{FF2B5EF4-FFF2-40B4-BE49-F238E27FC236}">
                <a16:creationId xmlns:a16="http://schemas.microsoft.com/office/drawing/2014/main" id="{0EF32F1F-9843-43A9-91CD-56279DD402B9}"/>
              </a:ext>
            </a:extLst>
          </p:cNvPr>
          <p:cNvSpPr txBox="1"/>
          <p:nvPr/>
        </p:nvSpPr>
        <p:spPr>
          <a:xfrm>
            <a:off x="6096000" y="3151292"/>
            <a:ext cx="4602125" cy="923330"/>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system-ui"/>
              </a:rPr>
              <a:t>We can see that the distribution of our Cost feature (our target value) is not normally distributed but is not skewed either.</a:t>
            </a:r>
            <a:endParaRPr lang="en-US" dirty="0"/>
          </a:p>
        </p:txBody>
      </p:sp>
    </p:spTree>
    <p:extLst>
      <p:ext uri="{BB962C8B-B14F-4D97-AF65-F5344CB8AC3E}">
        <p14:creationId xmlns:p14="http://schemas.microsoft.com/office/powerpoint/2010/main" val="210788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9795-A957-7657-88AD-16C38C5DF4C0}"/>
              </a:ext>
            </a:extLst>
          </p:cNvPr>
          <p:cNvSpPr>
            <a:spLocks noGrp="1"/>
          </p:cNvSpPr>
          <p:nvPr>
            <p:ph type="title"/>
          </p:nvPr>
        </p:nvSpPr>
        <p:spPr>
          <a:xfrm>
            <a:off x="587829" y="507076"/>
            <a:ext cx="3250524" cy="1115434"/>
          </a:xfrm>
        </p:spPr>
        <p:txBody>
          <a:bodyPr/>
          <a:lstStyle/>
          <a:p>
            <a:r>
              <a:rPr lang="en-US" dirty="0"/>
              <a:t>Food Feature</a:t>
            </a:r>
          </a:p>
        </p:txBody>
      </p:sp>
      <p:sp>
        <p:nvSpPr>
          <p:cNvPr id="5" name="Slide Number Placeholder 4">
            <a:extLst>
              <a:ext uri="{FF2B5EF4-FFF2-40B4-BE49-F238E27FC236}">
                <a16:creationId xmlns:a16="http://schemas.microsoft.com/office/drawing/2014/main" id="{CCD664E8-4708-D775-45FF-DD781944CAF7}"/>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2050" name="Picture 2">
            <a:extLst>
              <a:ext uri="{FF2B5EF4-FFF2-40B4-BE49-F238E27FC236}">
                <a16:creationId xmlns:a16="http://schemas.microsoft.com/office/drawing/2014/main" id="{12A1A13E-6277-01C7-1CAA-60DD510FE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9" y="1622510"/>
            <a:ext cx="4259928" cy="44548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20D1CA3-350C-DB53-EED4-C40196889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095" y="931124"/>
            <a:ext cx="6301411" cy="24978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97B9BE2-CF16-BC80-9FB0-2E1F5F3E5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0095" y="3731585"/>
            <a:ext cx="6309773" cy="2345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D77-7E38-CD82-E50C-01482C3191FE}"/>
              </a:ext>
            </a:extLst>
          </p:cNvPr>
          <p:cNvSpPr>
            <a:spLocks noGrp="1"/>
          </p:cNvSpPr>
          <p:nvPr>
            <p:ph type="title"/>
          </p:nvPr>
        </p:nvSpPr>
        <p:spPr>
          <a:xfrm>
            <a:off x="587829" y="507076"/>
            <a:ext cx="2814590" cy="1115434"/>
          </a:xfrm>
        </p:spPr>
        <p:txBody>
          <a:bodyPr/>
          <a:lstStyle/>
          <a:p>
            <a:r>
              <a:rPr lang="en-US" dirty="0"/>
              <a:t>Store sales</a:t>
            </a:r>
          </a:p>
        </p:txBody>
      </p:sp>
      <p:sp>
        <p:nvSpPr>
          <p:cNvPr id="5" name="Slide Number Placeholder 4">
            <a:extLst>
              <a:ext uri="{FF2B5EF4-FFF2-40B4-BE49-F238E27FC236}">
                <a16:creationId xmlns:a16="http://schemas.microsoft.com/office/drawing/2014/main" id="{C5AA8814-EB58-335A-045F-B04A093FE968}"/>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3074" name="Picture 2">
            <a:extLst>
              <a:ext uri="{FF2B5EF4-FFF2-40B4-BE49-F238E27FC236}">
                <a16:creationId xmlns:a16="http://schemas.microsoft.com/office/drawing/2014/main" id="{BBE7F096-5A9C-B3F1-6268-75AC709EA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9" y="1399225"/>
            <a:ext cx="8354152" cy="37984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2BEC8C-4ECF-F5C0-173B-6456D52BA368}"/>
              </a:ext>
            </a:extLst>
          </p:cNvPr>
          <p:cNvSpPr txBox="1"/>
          <p:nvPr/>
        </p:nvSpPr>
        <p:spPr>
          <a:xfrm>
            <a:off x="443559" y="5523124"/>
            <a:ext cx="6925294" cy="369332"/>
          </a:xfrm>
          <a:prstGeom prst="rect">
            <a:avLst/>
          </a:prstGeom>
        </p:spPr>
        <p:txBody>
          <a:bodyPr wrap="none" rtlCol="0">
            <a:spAutoFit/>
          </a:bodyPr>
          <a:lstStyle/>
          <a:p>
            <a:pPr marL="285750" indent="-285750" algn="ctr">
              <a:lnSpc>
                <a:spcPct val="100000"/>
              </a:lnSpc>
              <a:spcBef>
                <a:spcPts val="0"/>
              </a:spcBef>
              <a:buFont typeface="Arial" panose="020B0604020202020204" pitchFamily="34" charset="0"/>
              <a:buChar char="•"/>
            </a:pPr>
            <a:r>
              <a:rPr lang="en-US" dirty="0">
                <a:latin typeface="Posterama" panose="020B0504020200020000" pitchFamily="34" charset="0"/>
                <a:ea typeface="微软雅黑"/>
                <a:cs typeface="Posterama" panose="020B0504020200020000" pitchFamily="34" charset="0"/>
              </a:rPr>
              <a:t>It seem from the data that cost doesn’t affect the store sales</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051122582"/>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86</TotalTime>
  <Words>458</Words>
  <Application>Microsoft Office PowerPoint</Application>
  <PresentationFormat>Widescreen</PresentationFormat>
  <Paragraphs>97</Paragraphs>
  <Slides>25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等线</vt:lpstr>
      <vt:lpstr>Abadi</vt:lpstr>
      <vt:lpstr>Arial</vt:lpstr>
      <vt:lpstr>Calibri</vt:lpstr>
      <vt:lpstr>Posterama</vt:lpstr>
      <vt:lpstr>Posterama Text Black</vt:lpstr>
      <vt:lpstr>Posterama Text SemiBold</vt:lpstr>
      <vt:lpstr>system-ui</vt:lpstr>
      <vt:lpstr>Custom​​</vt:lpstr>
      <vt:lpstr>Media campaign  cost Prediction</vt:lpstr>
      <vt:lpstr>Agenda</vt:lpstr>
      <vt:lpstr>Introduction</vt:lpstr>
      <vt:lpstr>Methodology</vt:lpstr>
      <vt:lpstr>Dataset Description</vt:lpstr>
      <vt:lpstr>Exploratory Data Analysis (EDA)</vt:lpstr>
      <vt:lpstr>Target Distribution</vt:lpstr>
      <vt:lpstr>Food Feature</vt:lpstr>
      <vt:lpstr>Store sales</vt:lpstr>
      <vt:lpstr>promotion name on cost</vt:lpstr>
      <vt:lpstr>Store country</vt:lpstr>
      <vt:lpstr>Customer features</vt:lpstr>
      <vt:lpstr>Impact of  product brand name  on cost</vt:lpstr>
      <vt:lpstr>Distribution of cost across state and city</vt:lpstr>
      <vt:lpstr>Impact of store type on cost</vt:lpstr>
      <vt:lpstr>Store characteristics  on cost</vt:lpstr>
      <vt:lpstr>Media type on cost</vt:lpstr>
      <vt:lpstr>Correlation Matrix</vt:lpstr>
      <vt:lpstr>Feature Selection </vt:lpstr>
      <vt:lpstr>ML Model and Result</vt:lpstr>
      <vt:lpstr>Feature  Importance</vt:lpstr>
      <vt:lpstr>Influential Parameters: </vt:lpstr>
      <vt:lpstr>Model Result on Brief</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campaign  cost Prediction</dc:title>
  <dc:creator>Ashish Trada</dc:creator>
  <cp:lastModifiedBy>Ashish Trada</cp:lastModifiedBy>
  <cp:revision>8</cp:revision>
  <dcterms:created xsi:type="dcterms:W3CDTF">2024-04-05T17:08:51Z</dcterms:created>
  <dcterms:modified xsi:type="dcterms:W3CDTF">2024-04-05T18:57:20Z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